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37"/>
  </p:notesMasterIdLst>
  <p:handoutMasterIdLst>
    <p:handoutMasterId r:id="rId38"/>
  </p:handoutMasterIdLst>
  <p:sldIdLst>
    <p:sldId id="515" r:id="rId3"/>
    <p:sldId id="516" r:id="rId4"/>
    <p:sldId id="510" r:id="rId5"/>
    <p:sldId id="511" r:id="rId6"/>
    <p:sldId id="512" r:id="rId7"/>
    <p:sldId id="513" r:id="rId8"/>
    <p:sldId id="514" r:id="rId9"/>
    <p:sldId id="478" r:id="rId10"/>
    <p:sldId id="479" r:id="rId11"/>
    <p:sldId id="480" r:id="rId12"/>
    <p:sldId id="481" r:id="rId13"/>
    <p:sldId id="482" r:id="rId14"/>
    <p:sldId id="483" r:id="rId15"/>
    <p:sldId id="484" r:id="rId16"/>
    <p:sldId id="485" r:id="rId17"/>
    <p:sldId id="486" r:id="rId18"/>
    <p:sldId id="519" r:id="rId19"/>
    <p:sldId id="491" r:id="rId20"/>
    <p:sldId id="492" r:id="rId21"/>
    <p:sldId id="493" r:id="rId22"/>
    <p:sldId id="494" r:id="rId23"/>
    <p:sldId id="495" r:id="rId24"/>
    <p:sldId id="496" r:id="rId25"/>
    <p:sldId id="497" r:id="rId26"/>
    <p:sldId id="498" r:id="rId27"/>
    <p:sldId id="499" r:id="rId28"/>
    <p:sldId id="500" r:id="rId29"/>
    <p:sldId id="501" r:id="rId30"/>
    <p:sldId id="502" r:id="rId31"/>
    <p:sldId id="517" r:id="rId32"/>
    <p:sldId id="422" r:id="rId33"/>
    <p:sldId id="472" r:id="rId34"/>
    <p:sldId id="509" r:id="rId35"/>
    <p:sldId id="393" r:id="rId36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3606"/>
    <a:srgbClr val="F9F0AB"/>
    <a:srgbClr val="F9E6AB"/>
    <a:srgbClr val="F9FAAB"/>
    <a:srgbClr val="767691"/>
    <a:srgbClr val="7676AA"/>
    <a:srgbClr val="603A14"/>
    <a:srgbClr val="E85C0E"/>
    <a:srgbClr val="BAB398"/>
    <a:srgbClr val="ADA485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294" autoAdjust="0"/>
    <p:restoredTop sz="94660" autoAdjust="0"/>
  </p:normalViewPr>
  <p:slideViewPr>
    <p:cSldViewPr>
      <p:cViewPr varScale="1">
        <p:scale>
          <a:sx n="71" d="100"/>
          <a:sy n="71" d="100"/>
        </p:scale>
        <p:origin x="402" y="60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presProps" Target="presProp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2/1/2015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2/1/2015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0301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7907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9941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735176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7620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7554096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80B3E7A-E98B-4D38-AE8C-939FEF501B4E}" type="slidenum">
              <a:rPr lang="en-US"/>
              <a:pPr/>
              <a:t>3</a:t>
            </a:fld>
            <a:r>
              <a:rPr lang="en-US" dirty="0"/>
              <a:t>##</a:t>
            </a:r>
          </a:p>
        </p:txBody>
      </p:sp>
      <p:sp>
        <p:nvSpPr>
          <p:cNvPr id="7352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ln/>
        </p:spPr>
      </p:sp>
      <p:sp>
        <p:nvSpPr>
          <p:cNvPr id="7352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6869080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80B3E7A-E98B-4D38-AE8C-939FEF501B4E}" type="slidenum">
              <a:rPr lang="en-US"/>
              <a:pPr/>
              <a:t>7</a:t>
            </a:fld>
            <a:r>
              <a:rPr lang="en-US" dirty="0"/>
              <a:t>##</a:t>
            </a:r>
          </a:p>
        </p:txBody>
      </p:sp>
      <p:sp>
        <p:nvSpPr>
          <p:cNvPr id="7352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ln/>
        </p:spPr>
      </p:sp>
      <p:sp>
        <p:nvSpPr>
          <p:cNvPr id="7352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7551069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50B316E-6DDF-4CB6-9D38-F33DE0140A91}" type="slidenum">
              <a:rPr lang="en-US"/>
              <a:pPr/>
              <a:t>12</a:t>
            </a:fld>
            <a:r>
              <a:rPr lang="en-US" dirty="0"/>
              <a:t>##</a:t>
            </a:r>
          </a:p>
        </p:txBody>
      </p:sp>
      <p:sp>
        <p:nvSpPr>
          <p:cNvPr id="7475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7399498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53401EC-82D0-4808-B462-29C5404FB0F5}" type="slidenum">
              <a:rPr lang="en-US"/>
              <a:pPr/>
              <a:t>13</a:t>
            </a:fld>
            <a:r>
              <a:rPr lang="en-US" dirty="0"/>
              <a:t>##</a:t>
            </a:r>
          </a:p>
        </p:txBody>
      </p:sp>
      <p:sp>
        <p:nvSpPr>
          <p:cNvPr id="7393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93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3599302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53401EC-82D0-4808-B462-29C5404FB0F5}" type="slidenum">
              <a:rPr lang="en-US"/>
              <a:pPr/>
              <a:t>16</a:t>
            </a:fld>
            <a:r>
              <a:rPr lang="en-US" dirty="0"/>
              <a:t>##</a:t>
            </a:r>
          </a:p>
        </p:txBody>
      </p:sp>
      <p:sp>
        <p:nvSpPr>
          <p:cNvPr id="7393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93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2567850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05144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4A1D748-9992-41D3-9EC1-E347BD2FE23A}" type="slidenum">
              <a:rPr lang="en-US"/>
              <a:pPr/>
              <a:t>19</a:t>
            </a:fld>
            <a:r>
              <a:rPr lang="en-US" dirty="0"/>
              <a:t>##</a:t>
            </a:r>
          </a:p>
        </p:txBody>
      </p:sp>
      <p:sp>
        <p:nvSpPr>
          <p:cNvPr id="484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4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2481294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2/1/2015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 userDrawn="1"/>
        </p:nvSpPr>
        <p:spPr>
          <a:xfrm rot="20967018">
            <a:off x="52437" y="3176455"/>
            <a:ext cx="7313295" cy="1261884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0000" b="1" kern="1200" noProof="0" dirty="0" smtClean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Questions?</a:t>
            </a:r>
            <a:endParaRPr lang="en-US" sz="100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603A14"/>
                </a:solidFill>
              </a:rPr>
              <a:t>?</a:t>
            </a:r>
            <a:endParaRPr lang="en-US" sz="2400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8799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2/1/2015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72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eg"/><Relationship Id="rId5" Type="http://schemas.openxmlformats.org/officeDocument/2006/relationships/image" Target="../media/image3.png"/><Relationship Id="rId4" Type="http://schemas.openxmlformats.org/officeDocument/2006/relationships/image" Target="../media/image7.png"/><Relationship Id="rId9" Type="http://schemas.openxmlformats.org/officeDocument/2006/relationships/hyperlink" Target="http://softuni.bg/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gamesalad.com/p/ccbx4321/avatar" TargetMode="External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courses/oop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hyperlink" Target="http://creativecommons.org/licenses/by-nc-sa/3.0/deed.en_US" TargetMode="External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hyperlink" Target="https://telerikacademy.com/Courses/Courses/Details/159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reativecommons.org/licenses/by-sa/4.0/" TargetMode="External"/><Relationship Id="rId5" Type="http://schemas.openxmlformats.org/officeDocument/2006/relationships/hyperlink" Target="http://www.introprogramming.info/english-intro-csharp-book/" TargetMode="External"/><Relationship Id="rId4" Type="http://schemas.openxmlformats.org/officeDocument/2006/relationships/image" Target="../media/image28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hyperlink" Target="http://www.softwaregroup-bg.com/" TargetMode="External"/><Relationship Id="rId3" Type="http://schemas.openxmlformats.org/officeDocument/2006/relationships/hyperlink" Target="http://www.vivacom.bg/" TargetMode="External"/><Relationship Id="rId7" Type="http://schemas.openxmlformats.org/officeDocument/2006/relationships/hyperlink" Target="http://www.sbtech.com/" TargetMode="External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hyperlink" Target="http://smartit.bg/" TargetMode="External"/><Relationship Id="rId5" Type="http://schemas.openxmlformats.org/officeDocument/2006/relationships/hyperlink" Target="http://xs-software.com/" TargetMode="External"/><Relationship Id="rId15" Type="http://schemas.openxmlformats.org/officeDocument/2006/relationships/hyperlink" Target="http://www.superhosting.bg/" TargetMode="External"/><Relationship Id="rId10" Type="http://schemas.openxmlformats.org/officeDocument/2006/relationships/image" Target="../media/image32.png"/><Relationship Id="rId4" Type="http://schemas.openxmlformats.org/officeDocument/2006/relationships/image" Target="../media/image29.jpeg"/><Relationship Id="rId9" Type="http://schemas.openxmlformats.org/officeDocument/2006/relationships/hyperlink" Target="http://komfo.com/" TargetMode="External"/><Relationship Id="rId14" Type="http://schemas.openxmlformats.org/officeDocument/2006/relationships/image" Target="../media/image34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39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3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37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351212" y="685800"/>
            <a:ext cx="8215099" cy="1171552"/>
          </a:xfrm>
        </p:spPr>
        <p:txBody>
          <a:bodyPr>
            <a:normAutofit/>
          </a:bodyPr>
          <a:lstStyle/>
          <a:p>
            <a:r>
              <a:rPr lang="en-US" dirty="0" smtClean="0"/>
              <a:t>Other Types in OOP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4183970" y="1812064"/>
            <a:ext cx="7382341" cy="123593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Enumerations, Structures</a:t>
            </a:r>
            <a:r>
              <a:rPr lang="en-US" dirty="0" smtClean="0"/>
              <a:t>, Generic Classes, Attributes </a:t>
            </a:r>
            <a:endParaRPr lang="en-US" dirty="0"/>
          </a:p>
        </p:txBody>
      </p:sp>
      <p:pic>
        <p:nvPicPr>
          <p:cNvPr id="102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29726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887144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027" name="Picture 3" descr="C:\Documents\Courses\OOP\OOP Images\egg-face-art-08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3919" y="3429000"/>
            <a:ext cx="4200381" cy="285273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Documents\Courses\OOP\OOP Images\Icon-Envelope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715042">
            <a:off x="3708965" y="3414433"/>
            <a:ext cx="2354490" cy="235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 descr="C:\Documents\Courses\OOP\OOP Images\AttributeDefinition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7099" y="4572000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 Placeholder 6"/>
          <p:cNvSpPr>
            <a:spLocks noGrp="1"/>
          </p:cNvSpPr>
          <p:nvPr/>
        </p:nvSpPr>
        <p:spPr bwMode="auto">
          <a:xfrm>
            <a:off x="817613" y="4465165"/>
            <a:ext cx="3187613" cy="525135"/>
          </a:xfrm>
          <a:prstGeom prst="rect">
            <a:avLst/>
          </a:prstGeom>
          <a:noFill/>
          <a:effectLst/>
        </p:spPr>
        <p:txBody>
          <a:bodyPr vert="horz" wrap="square" lIns="36000" tIns="36000" rIns="36000" bIns="36000" rtlCol="0" anchor="b" anchorCtr="0">
            <a:spAutoFit/>
          </a:bodyPr>
          <a:lstStyle>
            <a:lvl1pPr marL="0" indent="0" algn="l" defTabSz="1218987" rtl="0" eaLnBrk="1" fontAlgn="base" latinLnBrk="0" hangingPunct="1">
              <a:lnSpc>
                <a:spcPct val="105000"/>
              </a:lnSpc>
              <a:spcBef>
                <a:spcPct val="0"/>
              </a:spcBef>
              <a:spcAft>
                <a:spcPct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SoftUni Team</a:t>
            </a:r>
            <a:endParaRPr lang="en-US" dirty="0"/>
          </a:p>
        </p:txBody>
      </p:sp>
      <p:sp>
        <p:nvSpPr>
          <p:cNvPr id="20" name="Text Placeholder 7"/>
          <p:cNvSpPr>
            <a:spLocks noGrp="1"/>
          </p:cNvSpPr>
          <p:nvPr/>
        </p:nvSpPr>
        <p:spPr bwMode="auto">
          <a:xfrm>
            <a:off x="817614" y="4935064"/>
            <a:ext cx="3187614" cy="444343"/>
          </a:xfrm>
          <a:prstGeom prst="rect">
            <a:avLst/>
          </a:prstGeom>
          <a:noFill/>
          <a:effectLst/>
        </p:spPr>
        <p:txBody>
          <a:bodyPr vert="horz" wrap="square" lIns="36000" tIns="36000" rIns="36000" bIns="36000" rtlCol="0" anchor="ctr" anchorCtr="0">
            <a:spAutoFit/>
          </a:bodyPr>
          <a:lstStyle>
            <a:lvl1pPr marL="0" indent="0" algn="l" defTabSz="1218987" rtl="0" eaLnBrk="1" fontAlgn="base" latinLnBrk="0" hangingPunct="1">
              <a:lnSpc>
                <a:spcPct val="105000"/>
              </a:lnSpc>
              <a:spcBef>
                <a:spcPct val="0"/>
              </a:spcBef>
              <a:spcAft>
                <a:spcPct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Technical </a:t>
            </a:r>
            <a:r>
              <a:rPr lang="en-US" dirty="0" smtClean="0"/>
              <a:t>Trainers</a:t>
            </a:r>
            <a:endParaRPr lang="en-US" dirty="0"/>
          </a:p>
        </p:txBody>
      </p:sp>
      <p:sp>
        <p:nvSpPr>
          <p:cNvPr id="21" name="Text Placeholder 10"/>
          <p:cNvSpPr>
            <a:spLocks noGrp="1"/>
          </p:cNvSpPr>
          <p:nvPr/>
        </p:nvSpPr>
        <p:spPr bwMode="auto">
          <a:xfrm>
            <a:off x="817613" y="5379565"/>
            <a:ext cx="3187613" cy="363552"/>
          </a:xfrm>
          <a:prstGeom prst="rect">
            <a:avLst/>
          </a:prstGeom>
          <a:noFill/>
          <a:effectLst/>
        </p:spPr>
        <p:txBody>
          <a:bodyPr vert="horz" wrap="square" lIns="36000" tIns="36000" rIns="36000" bIns="36000" rtlCol="0" anchor="ctr" anchorCtr="0">
            <a:spAutoFit/>
          </a:bodyPr>
          <a:lstStyle>
            <a:lvl1pPr marL="0" indent="0" algn="l" defTabSz="1218987" rtl="0" eaLnBrk="1" fontAlgn="base" latinLnBrk="0" hangingPunct="1">
              <a:lnSpc>
                <a:spcPct val="105000"/>
              </a:lnSpc>
              <a:spcBef>
                <a:spcPct val="0"/>
              </a:spcBef>
              <a:spcAft>
                <a:spcPct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Software </a:t>
            </a:r>
            <a:r>
              <a:rPr lang="en-US" dirty="0" smtClean="0"/>
              <a:t>University</a:t>
            </a:r>
            <a:endParaRPr lang="en-US" dirty="0"/>
          </a:p>
        </p:txBody>
      </p:sp>
      <p:sp>
        <p:nvSpPr>
          <p:cNvPr id="22" name="Text Placeholder 11"/>
          <p:cNvSpPr>
            <a:spLocks noGrp="1"/>
          </p:cNvSpPr>
          <p:nvPr/>
        </p:nvSpPr>
        <p:spPr bwMode="auto">
          <a:xfrm>
            <a:off x="817613" y="5720727"/>
            <a:ext cx="3187613" cy="331235"/>
          </a:xfrm>
          <a:prstGeom prst="rect">
            <a:avLst/>
          </a:prstGeom>
          <a:noFill/>
          <a:effectLst/>
        </p:spPr>
        <p:txBody>
          <a:bodyPr vert="horz" wrap="square" lIns="36000" tIns="36000" rIns="36000" bIns="36000" rtlCol="0" anchor="ctr" anchorCtr="0">
            <a:spAutoFit/>
          </a:bodyPr>
          <a:lstStyle>
            <a:lvl1pPr marL="0" indent="0" algn="l" defTabSz="1218987" rtl="0" eaLnBrk="1" fontAlgn="base" latinLnBrk="0" hangingPunct="1">
              <a:lnSpc>
                <a:spcPct val="105000"/>
              </a:lnSpc>
              <a:spcBef>
                <a:spcPct val="0"/>
              </a:spcBef>
              <a:spcAft>
                <a:spcPct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hlinkClick r:id="rId9"/>
              </a:rPr>
              <a:t>http://</a:t>
            </a:r>
            <a:r>
              <a:rPr lang="en-US" dirty="0" smtClean="0">
                <a:hlinkClick r:id="rId9"/>
              </a:rPr>
              <a:t>softuni.bg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1324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6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725156" y="1219200"/>
            <a:ext cx="10731656" cy="519718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</a:pP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struct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Point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public int X { get; set; }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public int Y { get; set; }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2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indent="0">
              <a:lnSpc>
                <a:spcPct val="100000"/>
              </a:lnSpc>
              <a:spcAft>
                <a:spcPct val="0"/>
              </a:spcAft>
              <a:buNone/>
            </a:pP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struct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Color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public byte RedValue { get; set; }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public byte GreenValue { get; set; }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public byte BlueValue { get; set; }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enum Edges { Straight, Rounded }</a:t>
            </a:r>
            <a:endParaRPr lang="en-US" sz="2000" noProof="1">
              <a:solidFill>
                <a:schemeClr val="tx2"/>
              </a:solidFill>
              <a:latin typeface="Consolas" pitchFamily="49" charset="0"/>
              <a:cs typeface="Consolas" pitchFamily="49" charset="0"/>
            </a:endParaRPr>
          </a:p>
          <a:p>
            <a:pPr marL="0" indent="0" algn="r" eaLnBrk="0" hangingPunc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noProof="1" smtClean="0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                            </a:t>
            </a:r>
            <a:r>
              <a:rPr lang="en-US" altLang="ko-KR" sz="2000" i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(example continues)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C# </a:t>
            </a:r>
            <a:r>
              <a:rPr lang="en-US" smtClean="0"/>
              <a:t>Structures – Example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0468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6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718364" y="990600"/>
            <a:ext cx="10731656" cy="556747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struct Square</a:t>
            </a:r>
          </a:p>
          <a:p>
            <a:pPr marL="0" indent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marL="0" indent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public Point Location { get; set; }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public int Size { get; set; }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public Color SurfaceColor { get; set; }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public Color BorderColor { get; set; }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Edges Edges { get; set; }</a:t>
            </a:r>
          </a:p>
          <a:p>
            <a:pPr marL="0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public Square(Point location, int size,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Color surfaceColor, Color borderColor,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Edges edges) : this()</a:t>
            </a:r>
          </a:p>
          <a:p>
            <a:pPr marL="0" indent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{</a:t>
            </a:r>
          </a:p>
          <a:p>
            <a:pPr marL="0" indent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this.Location = location;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this.Size = size;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this.SurfaceColor = surfaceColor;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this.BorderColor = borderColor;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this.Edges = edges;</a:t>
            </a:r>
          </a:p>
          <a:p>
            <a:pPr marL="0" indent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}</a:t>
            </a:r>
          </a:p>
          <a:p>
            <a:pPr marL="0" indent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C# Structures – Example (2)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7104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2" name="Picture 6" descr="http://rocketdock.com/images/screenshots/c_ic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41" y="1295400"/>
            <a:ext cx="4852963" cy="2667000"/>
          </a:xfrm>
          <a:prstGeom prst="rect">
            <a:avLst/>
          </a:prstGeom>
          <a:noFill/>
          <a:scene3d>
            <a:camera prst="perspectiveContrastingRightFacing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464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/>
              <a:t>C# Structures</a:t>
            </a:r>
            <a:endParaRPr lang="en-US" noProof="1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446212" y="5754968"/>
            <a:ext cx="8938472" cy="692873"/>
          </a:xfrm>
        </p:spPr>
        <p:txBody>
          <a:bodyPr/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Live 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Demo</a:t>
            </a:r>
            <a:endParaRPr lang="en-US" b="1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098" name="Picture 2" descr="http://www.sciencesoftware.com/Gallery/Vori_chirality_large.jpg"/>
          <p:cNvPicPr>
            <a:picLocks noChangeAspect="1" noChangeArrowheads="1"/>
          </p:cNvPicPr>
          <p:nvPr/>
        </p:nvPicPr>
        <p:blipFill rotWithShape="1">
          <a:blip r:embed="rId4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859796" y="990600"/>
            <a:ext cx="6820488" cy="368770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21790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3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/>
              <a:t>Generic Classes</a:t>
            </a:r>
            <a:endParaRPr lang="en-US" noProof="1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446212" y="5745637"/>
            <a:ext cx="8938472" cy="692873"/>
          </a:xfrm>
        </p:spPr>
        <p:txBody>
          <a:bodyPr/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Parameterizing 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Classes</a:t>
            </a:r>
          </a:p>
        </p:txBody>
      </p:sp>
      <p:pic>
        <p:nvPicPr>
          <p:cNvPr id="23557" name="Picture 5" descr="http://www.dorsetsoftware.com/media/65811/stamp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9891" y="1842730"/>
            <a:ext cx="3855070" cy="2590800"/>
          </a:xfrm>
          <a:prstGeom prst="roundRect">
            <a:avLst>
              <a:gd name="adj" fmla="val 7270"/>
            </a:avLst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</p:pic>
      <p:pic>
        <p:nvPicPr>
          <p:cNvPr id="10" name="Picture 5" descr="http://www.dorsetsoftware.com/media/65811/stamp.jpg"/>
          <p:cNvPicPr>
            <a:picLocks noChangeAspect="1" noChangeArrowheads="1"/>
          </p:cNvPicPr>
          <p:nvPr/>
        </p:nvPicPr>
        <p:blipFill>
          <a:blip r:embed="rId3" cstate="screen">
            <a:duotone>
              <a:prstClr val="black"/>
              <a:schemeClr val="accent5">
                <a:lumMod val="40000"/>
                <a:lumOff val="6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2373" y="1385530"/>
            <a:ext cx="3174765" cy="2133600"/>
          </a:xfrm>
          <a:prstGeom prst="roundRect">
            <a:avLst>
              <a:gd name="adj" fmla="val 7270"/>
            </a:avLst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</p:pic>
      <p:pic>
        <p:nvPicPr>
          <p:cNvPr id="11" name="Picture 5" descr="http://www.dorsetsoftware.com/media/65811/stamp.jpg"/>
          <p:cNvPicPr>
            <a:picLocks noChangeAspect="1" noChangeArrowheads="1"/>
          </p:cNvPicPr>
          <p:nvPr/>
        </p:nvPicPr>
        <p:blipFill>
          <a:blip r:embed="rId3" cstate="screen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8327" y="2667000"/>
            <a:ext cx="2865322" cy="1925637"/>
          </a:xfrm>
          <a:prstGeom prst="roundRect">
            <a:avLst>
              <a:gd name="adj" fmla="val 7270"/>
            </a:avLst>
          </a:prstGeom>
          <a:noFill/>
          <a:ln>
            <a:solidFill>
              <a:schemeClr val="tx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91598726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42803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300" dirty="0" smtClean="0">
                <a:solidFill>
                  <a:schemeClr val="tx2">
                    <a:lumMod val="75000"/>
                  </a:schemeClr>
                </a:solidFill>
              </a:rPr>
              <a:t>Generics </a:t>
            </a:r>
            <a:r>
              <a:rPr lang="en-US" sz="3300" dirty="0" smtClean="0"/>
              <a:t>allow defining </a:t>
            </a:r>
            <a:r>
              <a:rPr lang="en-US" sz="3300" dirty="0" smtClean="0">
                <a:solidFill>
                  <a:schemeClr val="tx2">
                    <a:lumMod val="75000"/>
                  </a:schemeClr>
                </a:solidFill>
              </a:rPr>
              <a:t>parameterized</a:t>
            </a:r>
            <a:r>
              <a:rPr lang="en-US" sz="3300" dirty="0" smtClean="0"/>
              <a:t> </a:t>
            </a:r>
            <a:r>
              <a:rPr lang="en-US" sz="3300" dirty="0" smtClean="0">
                <a:solidFill>
                  <a:schemeClr val="tx2">
                    <a:lumMod val="75000"/>
                  </a:schemeClr>
                </a:solidFill>
              </a:rPr>
              <a:t>classes</a:t>
            </a:r>
            <a:r>
              <a:rPr lang="en-US" sz="3300" dirty="0" smtClean="0"/>
              <a:t> that process data of </a:t>
            </a:r>
            <a:r>
              <a:rPr lang="en-US" sz="3300" dirty="0" smtClean="0">
                <a:solidFill>
                  <a:schemeClr val="tx2">
                    <a:lumMod val="75000"/>
                  </a:schemeClr>
                </a:solidFill>
              </a:rPr>
              <a:t>unknown</a:t>
            </a:r>
            <a:r>
              <a:rPr lang="en-US" sz="3300" dirty="0" smtClean="0"/>
              <a:t> (generic) type</a:t>
            </a:r>
            <a:endParaRPr lang="en-US" sz="3300" dirty="0"/>
          </a:p>
          <a:p>
            <a:pPr lvl="1">
              <a:lnSpc>
                <a:spcPct val="100000"/>
              </a:lnSpc>
            </a:pPr>
            <a:r>
              <a:rPr lang="en-US" sz="3100" dirty="0" smtClean="0"/>
              <a:t>The class is instantiated (specialized) with different particular types</a:t>
            </a:r>
          </a:p>
          <a:p>
            <a:pPr lvl="1">
              <a:lnSpc>
                <a:spcPct val="100000"/>
              </a:lnSpc>
            </a:pPr>
            <a:r>
              <a:rPr lang="en-US" sz="3100" dirty="0" smtClean="0"/>
              <a:t>Example: </a:t>
            </a:r>
            <a:r>
              <a:rPr lang="en-US" sz="3100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List&lt;T&gt;</a:t>
            </a:r>
            <a:r>
              <a:rPr lang="en-US" sz="3100" dirty="0" smtClean="0"/>
              <a:t> </a:t>
            </a:r>
            <a:r>
              <a:rPr lang="en-US" sz="3100" dirty="0" smtClean="0">
                <a:sym typeface="Wingdings" pitchFamily="2" charset="2"/>
              </a:rPr>
              <a:t> </a:t>
            </a:r>
            <a:r>
              <a:rPr lang="en-US" sz="3100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List&lt;int&gt;</a:t>
            </a:r>
            <a:r>
              <a:rPr lang="en-US" sz="3100" dirty="0" smtClean="0">
                <a:sym typeface="Wingdings" pitchFamily="2" charset="2"/>
              </a:rPr>
              <a:t> / </a:t>
            </a:r>
            <a:r>
              <a:rPr lang="en-US" sz="3100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List&lt;string&gt;</a:t>
            </a:r>
            <a:r>
              <a:rPr lang="en-US" sz="3100" dirty="0" smtClean="0">
                <a:sym typeface="Wingdings" pitchFamily="2" charset="2"/>
              </a:rPr>
              <a:t> </a:t>
            </a:r>
            <a:r>
              <a:rPr lang="en-US" sz="3100" dirty="0">
                <a:sym typeface="Wingdings" pitchFamily="2" charset="2"/>
              </a:rPr>
              <a:t>/ </a:t>
            </a:r>
            <a:r>
              <a:rPr lang="en-US" sz="3100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List&lt;DataTime&gt;</a:t>
            </a:r>
            <a:r>
              <a:rPr lang="en-US" sz="3100" dirty="0" smtClean="0">
                <a:sym typeface="Wingdings" pitchFamily="2" charset="2"/>
              </a:rPr>
              <a:t> </a:t>
            </a:r>
            <a:r>
              <a:rPr lang="en-US" sz="3100" dirty="0">
                <a:sym typeface="Wingdings" pitchFamily="2" charset="2"/>
              </a:rPr>
              <a:t>/ </a:t>
            </a:r>
            <a:r>
              <a:rPr lang="en-US" sz="31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List&lt;Student&gt;</a:t>
            </a:r>
            <a:endParaRPr lang="en-US" sz="3100" b="1" noProof="1" smtClean="0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>
              <a:lnSpc>
                <a:spcPct val="100000"/>
              </a:lnSpc>
            </a:pPr>
            <a:r>
              <a:rPr lang="en-US" sz="3300" dirty="0" smtClean="0"/>
              <a:t>Generics are known </a:t>
            </a:r>
            <a:r>
              <a:rPr lang="en-US" sz="3300" dirty="0"/>
              <a:t>as </a:t>
            </a:r>
            <a:r>
              <a:rPr lang="en-US" sz="3300" dirty="0" smtClean="0"/>
              <a:t>"</a:t>
            </a:r>
            <a:r>
              <a:rPr lang="en-US" sz="3300" dirty="0" smtClean="0">
                <a:solidFill>
                  <a:schemeClr val="tx2">
                    <a:lumMod val="75000"/>
                  </a:schemeClr>
                </a:solidFill>
              </a:rPr>
              <a:t>parameterized types</a:t>
            </a:r>
            <a:r>
              <a:rPr lang="en-US" sz="3300" dirty="0" smtClean="0"/>
              <a:t>" or "</a:t>
            </a:r>
            <a:r>
              <a:rPr lang="en-US" sz="3300" dirty="0" smtClean="0">
                <a:solidFill>
                  <a:schemeClr val="tx2">
                    <a:lumMod val="75000"/>
                  </a:schemeClr>
                </a:solidFill>
              </a:rPr>
              <a:t>template types</a:t>
            </a:r>
            <a:r>
              <a:rPr lang="en-US" sz="3300" dirty="0" smtClean="0"/>
              <a:t>"</a:t>
            </a:r>
            <a:endParaRPr lang="en-US" sz="3300" dirty="0"/>
          </a:p>
          <a:p>
            <a:pPr lvl="1">
              <a:lnSpc>
                <a:spcPct val="100000"/>
              </a:lnSpc>
            </a:pPr>
            <a:r>
              <a:rPr lang="en-US" dirty="0"/>
              <a:t>Similar to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templates</a:t>
            </a:r>
            <a:r>
              <a:rPr lang="en-US" dirty="0"/>
              <a:t> in C++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Similar to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generics</a:t>
            </a:r>
            <a:r>
              <a:rPr lang="en-US" dirty="0"/>
              <a:t> in </a:t>
            </a:r>
            <a:r>
              <a:rPr lang="en-US" dirty="0" smtClean="0"/>
              <a:t>Java</a:t>
            </a:r>
            <a:endParaRPr lang="en-US" dirty="0"/>
          </a:p>
        </p:txBody>
      </p:sp>
      <p:sp>
        <p:nvSpPr>
          <p:cNvPr id="428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are Generics?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57665457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4679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Generic Class – Example</a:t>
            </a:r>
            <a:endParaRPr lang="bg-BG" dirty="0"/>
          </a:p>
        </p:txBody>
      </p:sp>
      <p:sp>
        <p:nvSpPr>
          <p:cNvPr id="467974" name="Rectangle 6"/>
          <p:cNvSpPr>
            <a:spLocks noChangeArrowheads="1"/>
          </p:cNvSpPr>
          <p:nvPr/>
        </p:nvSpPr>
        <p:spPr bwMode="auto">
          <a:xfrm>
            <a:off x="642496" y="1003697"/>
            <a:ext cx="10785916" cy="557075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class GenericList&lt;</a:t>
            </a:r>
            <a:r>
              <a:rPr lang="en-US" altLang="ko-KR" sz="21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</a:t>
            </a:r>
            <a:r>
              <a:rPr lang="en-US" altLang="ko-KR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 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 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void Add(</a:t>
            </a:r>
            <a:r>
              <a:rPr lang="en-US" altLang="ko-KR" sz="21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</a:t>
            </a:r>
            <a:r>
              <a:rPr lang="en-US" altLang="ko-KR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element) { … }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marL="282575" indent="-282575"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 GenericListExample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 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static void Main() 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 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// Declare a list of type int 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GenericList&lt;int&gt; intList =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new GenericList&lt;int&gt;();</a:t>
            </a:r>
          </a:p>
          <a:p>
            <a:pPr marL="282575" indent="-282575"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// Declare a list of type string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GenericList&lt;string&gt; stringList =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new GenericList&lt;string&gt;();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5" name="AutoShape 5"/>
          <p:cNvSpPr>
            <a:spLocks noChangeArrowheads="1"/>
          </p:cNvSpPr>
          <p:nvPr/>
        </p:nvSpPr>
        <p:spPr bwMode="auto">
          <a:xfrm>
            <a:off x="6018212" y="838200"/>
            <a:ext cx="4095068" cy="851297"/>
          </a:xfrm>
          <a:prstGeom prst="wedgeRoundRectCallout">
            <a:avLst>
              <a:gd name="adj1" fmla="val -76930"/>
              <a:gd name="adj2" fmla="val -5971"/>
              <a:gd name="adj3" fmla="val 16667"/>
            </a:avLst>
          </a:prstGeom>
          <a:solidFill>
            <a:srgbClr val="663606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lIns="72000" tIns="0" rIns="72000" bIns="0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</a:t>
            </a:r>
            <a: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is an unknown type, parameter of the class</a:t>
            </a:r>
            <a:endParaRPr lang="bg-BG" sz="28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6" name="AutoShape 5"/>
          <p:cNvSpPr>
            <a:spLocks noChangeArrowheads="1"/>
          </p:cNvSpPr>
          <p:nvPr/>
        </p:nvSpPr>
        <p:spPr bwMode="auto">
          <a:xfrm>
            <a:off x="5332412" y="2146697"/>
            <a:ext cx="3603368" cy="851297"/>
          </a:xfrm>
          <a:prstGeom prst="wedgeRoundRectCallout">
            <a:avLst>
              <a:gd name="adj1" fmla="val -76390"/>
              <a:gd name="adj2" fmla="val -58145"/>
              <a:gd name="adj3" fmla="val 16667"/>
            </a:avLst>
          </a:prstGeom>
          <a:solidFill>
            <a:srgbClr val="663606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lIns="72000" tIns="0" rIns="72000" bIns="0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</a:t>
            </a:r>
            <a: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can be used in any method in the class</a:t>
            </a:r>
            <a:endParaRPr lang="bg-BG" sz="28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7" name="AutoShape 5"/>
          <p:cNvSpPr>
            <a:spLocks noChangeArrowheads="1"/>
          </p:cNvSpPr>
          <p:nvPr/>
        </p:nvSpPr>
        <p:spPr bwMode="auto">
          <a:xfrm>
            <a:off x="7134096" y="3509278"/>
            <a:ext cx="3505200" cy="1276945"/>
          </a:xfrm>
          <a:prstGeom prst="wedgeRoundRectCallout">
            <a:avLst>
              <a:gd name="adj1" fmla="val -81568"/>
              <a:gd name="adj2" fmla="val 30611"/>
              <a:gd name="adj3" fmla="val 16667"/>
            </a:avLst>
          </a:prstGeom>
          <a:solidFill>
            <a:srgbClr val="663606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lIns="72000" tIns="0" rIns="72000" bIns="0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</a:t>
            </a:r>
            <a: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can be replaced with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</a:t>
            </a:r>
            <a: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during the instantiation</a:t>
            </a:r>
            <a:endParaRPr lang="bg-BG" sz="28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059076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:\Trash\GenericList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9339" y="1295400"/>
            <a:ext cx="6979035" cy="3181950"/>
          </a:xfrm>
          <a:prstGeom prst="roundRect">
            <a:avLst>
              <a:gd name="adj" fmla="val 5002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softEdge rad="31750"/>
          </a:effectLst>
        </p:spPr>
      </p:pic>
      <p:sp>
        <p:nvSpPr>
          <p:cNvPr id="738306" name="Rectangle 2"/>
          <p:cNvSpPr>
            <a:spLocks noGrp="1" noChangeArrowheads="1"/>
          </p:cNvSpPr>
          <p:nvPr>
            <p:ph type="title"/>
          </p:nvPr>
        </p:nvSpPr>
        <p:spPr>
          <a:xfrm>
            <a:off x="1446212" y="4897650"/>
            <a:ext cx="8938472" cy="8206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/>
              <a:t>Generic Classes</a:t>
            </a:r>
            <a:endParaRPr lang="en-US" noProof="1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446212" y="5699618"/>
            <a:ext cx="8938472" cy="692873"/>
          </a:xfrm>
        </p:spPr>
        <p:txBody>
          <a:bodyPr/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Live 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Demo</a:t>
            </a:r>
            <a:endParaRPr lang="en-US" b="1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5774744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Methods can also be generic</a:t>
            </a:r>
          </a:p>
          <a:p>
            <a:pPr lvl="1"/>
            <a:r>
              <a:rPr lang="en-US" dirty="0" smtClean="0"/>
              <a:t>Can take generic input and return generic output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Generic Methods</a:t>
            </a:r>
            <a:endParaRPr lang="en-US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760412" y="2692837"/>
            <a:ext cx="10668000" cy="363176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static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T[]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CreateArray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&lt;T&gt;(T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value, int count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T[] arr = new T[count];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for (int i=0; i&lt;count; i++) arr[i] = value;</a:t>
            </a:r>
            <a:endParaRPr lang="bg-BG" sz="22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Main()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string[] strings = CreateArray("hello", 5);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Console.WriteLine(String.Join(", ", strings));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687885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Generic Method – Example</a:t>
            </a:r>
            <a:endParaRPr lang="bg-BG" dirty="0"/>
          </a:p>
        </p:txBody>
      </p:sp>
      <p:sp>
        <p:nvSpPr>
          <p:cNvPr id="472069" name="Rectangle 5"/>
          <p:cNvSpPr>
            <a:spLocks noChangeArrowheads="1"/>
          </p:cNvSpPr>
          <p:nvPr/>
        </p:nvSpPr>
        <p:spPr bwMode="auto">
          <a:xfrm>
            <a:off x="760412" y="1262420"/>
            <a:ext cx="10668000" cy="498598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static T Min&lt;T&gt;(T first, T second)</a:t>
            </a:r>
            <a:endParaRPr lang="en-US" sz="22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where T : IComparable&lt;T&gt;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(first.CompareTo(second) &lt;= 0)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return first; 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else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return second;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endParaRPr lang="bg-BG" sz="22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Main()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int i = 5;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int j = 7;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int min = Min&lt;int&gt;(i, j);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772872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3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838200" indent="-838200">
              <a:lnSpc>
                <a:spcPct val="110000"/>
              </a:lnSpc>
            </a:pPr>
            <a:r>
              <a:rPr lang="en-US" dirty="0"/>
              <a:t>Generic </a:t>
            </a:r>
            <a:r>
              <a:rPr lang="en-US" dirty="0" smtClean="0"/>
              <a:t>Methods</a:t>
            </a:r>
            <a:endParaRPr lang="bg-BG" dirty="0"/>
          </a:p>
        </p:txBody>
      </p:sp>
      <p:sp>
        <p:nvSpPr>
          <p:cNvPr id="4" name="Subtit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2050" name="Picture 2" descr="http://corporate.nobelbiocare.com/Images/en/NB_0000145E_tcm197-21310_tcm269-28715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3551" y="1295400"/>
            <a:ext cx="6762564" cy="3383526"/>
          </a:xfrm>
          <a:prstGeom prst="rect">
            <a:avLst/>
          </a:prstGeom>
          <a:noFill/>
          <a:ln>
            <a:solidFill>
              <a:schemeClr val="accent2">
                <a:lumMod val="20000"/>
                <a:lumOff val="80000"/>
                <a:alpha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967605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442913" indent="-442913">
              <a:lnSpc>
                <a:spcPct val="100000"/>
              </a:lnSpc>
              <a:spcBef>
                <a:spcPts val="500"/>
              </a:spcBef>
              <a:buFontTx/>
              <a:buAutoNum type="arabicPeriod"/>
            </a:pPr>
            <a:r>
              <a:rPr lang="en-US" dirty="0" smtClean="0"/>
              <a:t>Enumerations</a:t>
            </a:r>
          </a:p>
          <a:p>
            <a:pPr marL="442913" indent="-442913">
              <a:lnSpc>
                <a:spcPct val="100000"/>
              </a:lnSpc>
              <a:spcBef>
                <a:spcPts val="500"/>
              </a:spcBef>
              <a:buFontTx/>
              <a:buAutoNum type="arabicPeriod"/>
            </a:pPr>
            <a:r>
              <a:rPr lang="en-US" dirty="0" smtClean="0"/>
              <a:t>Structures</a:t>
            </a:r>
          </a:p>
          <a:p>
            <a:pPr marL="442913" indent="-442913">
              <a:lnSpc>
                <a:spcPct val="100000"/>
              </a:lnSpc>
              <a:spcBef>
                <a:spcPts val="500"/>
              </a:spcBef>
              <a:buFontTx/>
              <a:buAutoNum type="arabicPeriod"/>
            </a:pPr>
            <a:r>
              <a:rPr lang="en-US" dirty="0" smtClean="0"/>
              <a:t>Generic Classes</a:t>
            </a:r>
          </a:p>
          <a:p>
            <a:pPr marL="442913" indent="-442913">
              <a:lnSpc>
                <a:spcPct val="100000"/>
              </a:lnSpc>
              <a:spcBef>
                <a:spcPts val="500"/>
              </a:spcBef>
              <a:buFontTx/>
              <a:buAutoNum type="arabicPeriod"/>
            </a:pPr>
            <a:r>
              <a:rPr lang="en-US" dirty="0" smtClean="0"/>
              <a:t>Attributes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026" name="Picture 2" descr="http://www.graphicsfuel.com/wp-content/uploads/2012/07/books-icon-51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66012" y="2438400"/>
            <a:ext cx="3944775" cy="3944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 rot="21045520">
            <a:off x="608782" y="4802131"/>
            <a:ext cx="6109366" cy="63094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500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effectLst>
                  <a:reflection blurRad="6350" stA="50000" endA="300" endPos="50000" dist="29997" dir="5400000" sy="-100000" algn="bl" rotWithShape="0"/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[Description("Adds...")]</a:t>
            </a:r>
            <a:endParaRPr lang="en-US" sz="3500" b="1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  <a:effectLst>
                <a:reflection blurRad="6350" stA="50000" endA="300" endPos="50000" dist="29997" dir="5400000" sy="-100000" algn="bl" rotWithShape="0"/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4418012" y="381000"/>
            <a:ext cx="2821782" cy="3527228"/>
            <a:chOff x="4720430" y="414137"/>
            <a:chExt cx="2821782" cy="3527228"/>
          </a:xfrm>
        </p:grpSpPr>
        <p:pic>
          <p:nvPicPr>
            <p:cNvPr id="1027" name="Picture 3" descr="C:\Documents\Courses\OOP\OOP Images\cup_PNG2002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20430" y="414137"/>
              <a:ext cx="2821782" cy="35272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Rectangle 4"/>
            <p:cNvSpPr/>
            <p:nvPr/>
          </p:nvSpPr>
          <p:spPr>
            <a:xfrm>
              <a:off x="5171287" y="2720752"/>
              <a:ext cx="1456525" cy="568323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prstTxWarp prst="textChevronInverted">
                <a:avLst/>
              </a:prstTxWarp>
              <a:spAutoFit/>
            </a:bodyPr>
            <a:lstStyle/>
            <a:p>
              <a:pPr algn="ctr"/>
              <a:r>
                <a:rPr lang="en-US" sz="5400" dirty="0" smtClean="0">
                  <a:ln w="18415" cmpd="sng">
                    <a:solidFill>
                      <a:schemeClr val="tx2">
                        <a:lumMod val="50000"/>
                      </a:schemeClr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Cup&lt;T&gt;</a:t>
              </a:r>
              <a:endParaRPr lang="en-US" sz="5400" dirty="0">
                <a:ln w="18415" cmpd="sng">
                  <a:solidFill>
                    <a:schemeClr val="tx2">
                      <a:lumMod val="50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10997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Attributes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Applying Attributes to Code Elements</a:t>
            </a:r>
            <a:endParaRPr lang="en-US" dirty="0"/>
          </a:p>
        </p:txBody>
      </p:sp>
      <p:pic>
        <p:nvPicPr>
          <p:cNvPr id="25602" name="Picture 2" descr="http://www.penbaymedia.com/images/library/general_photos/Attribute%20Jello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6650" y="1419148"/>
            <a:ext cx="4926578" cy="3286590"/>
          </a:xfrm>
          <a:prstGeom prst="roundRect">
            <a:avLst>
              <a:gd name="adj" fmla="val 11431"/>
            </a:avLst>
          </a:prstGeom>
          <a:noFill/>
          <a:ln w="6350">
            <a:solidFill>
              <a:srgbClr val="000000"/>
            </a:solidFill>
            <a:miter lim="800000"/>
            <a:headEnd/>
            <a:tailEnd/>
          </a:ln>
          <a:effectLst>
            <a:softEdge rad="127000"/>
          </a:effectLst>
        </p:spPr>
      </p:pic>
      <p:pic>
        <p:nvPicPr>
          <p:cNvPr id="6" name="Picture 2" descr="kateric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8882" y="1437809"/>
            <a:ext cx="3994424" cy="3286591"/>
          </a:xfrm>
          <a:prstGeom prst="roundRect">
            <a:avLst>
              <a:gd name="adj" fmla="val 11431"/>
            </a:avLst>
          </a:prstGeom>
          <a:noFill/>
          <a:ln w="6350">
            <a:solidFill>
              <a:srgbClr val="000000"/>
            </a:solidFill>
            <a:miter lim="800000"/>
            <a:headEnd/>
            <a:tailEnd/>
          </a:ln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2171047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200"/>
              </a:spcBef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.NET attributes are:</a:t>
            </a:r>
          </a:p>
          <a:p>
            <a:pPr lvl="1">
              <a:spcBef>
                <a:spcPts val="1200"/>
              </a:spcBef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Declarative tags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for attaching descriptive information</a:t>
            </a:r>
            <a:r>
              <a:rPr lang="bg-BG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in the declarations in the code</a:t>
            </a:r>
            <a:endParaRPr lang="bg-BG" dirty="0" smtClean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  <a:p>
            <a:pPr lvl="1">
              <a:spcBef>
                <a:spcPts val="1200"/>
              </a:spcBef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Saved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in the assembly at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compile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time</a:t>
            </a:r>
          </a:p>
          <a:p>
            <a:pPr lvl="2">
              <a:spcBef>
                <a:spcPts val="1200"/>
              </a:spcBef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Objects derived from </a:t>
            </a:r>
            <a:r>
              <a:rPr lang="bg-BG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System.Attribute</a:t>
            </a:r>
            <a:endParaRPr lang="bg-BG" b="1" noProof="1" smtClean="0">
              <a:solidFill>
                <a:schemeClr val="tx2">
                  <a:lumMod val="75000"/>
                </a:schemeClr>
              </a:solidFill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  <a:p>
            <a:pPr lvl="1">
              <a:spcBef>
                <a:spcPts val="1200"/>
              </a:spcBef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Can be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accessed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at runtime (through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reflection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) and manipulated by many tools</a:t>
            </a:r>
          </a:p>
          <a:p>
            <a:pPr>
              <a:spcBef>
                <a:spcPts val="1200"/>
              </a:spcBef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Developers can define custom attributes</a:t>
            </a:r>
          </a:p>
          <a:p>
            <a:pPr lvl="1">
              <a:spcBef>
                <a:spcPts val="1200"/>
              </a:spcBef>
            </a:pPr>
            <a:endParaRPr lang="bg-BG" dirty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What are Attributes?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8657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Attribute's name is surrounded by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square brackets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: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[]</a:t>
            </a:r>
          </a:p>
          <a:p>
            <a:pPr lvl="1"/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Placed before their target declaration</a:t>
            </a:r>
          </a:p>
          <a:p>
            <a:endParaRPr lang="en-US" sz="2800" dirty="0" smtClean="0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endParaRPr lang="en-US" sz="2800" dirty="0" smtClean="0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endParaRPr lang="en-US" sz="2800" dirty="0" smtClean="0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endParaRPr lang="en-US" sz="2800" dirty="0" smtClean="0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spcBef>
                <a:spcPts val="1800"/>
              </a:spcBef>
            </a:pP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[Flags]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attribute indicates that the enum type can be treated</a:t>
            </a:r>
            <a:r>
              <a:rPr lang="bg-BG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like a set of bit flags</a:t>
            </a:r>
            <a:endParaRPr lang="bg-BG" dirty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Applying Attributes – Example</a:t>
            </a:r>
            <a:endParaRPr lang="en-US" dirty="0"/>
          </a:p>
        </p:txBody>
      </p:sp>
      <p:sp>
        <p:nvSpPr>
          <p:cNvPr id="20482" name="Rectangle 2"/>
          <p:cNvSpPr>
            <a:spLocks noChangeArrowheads="1"/>
          </p:cNvSpPr>
          <p:nvPr/>
        </p:nvSpPr>
        <p:spPr bwMode="auto">
          <a:xfrm>
            <a:off x="995221" y="2641500"/>
            <a:ext cx="10177869" cy="230216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R="0" lvl="0" defTabSz="914400" eaLnBrk="0" latin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[Flags] // System.FlagsAttribute</a:t>
            </a:r>
          </a:p>
          <a:p>
            <a:pPr marR="0" lvl="0" defTabSz="914400" eaLnBrk="0" latinLnBrk="0" hangingPunct="0">
              <a:lnSpc>
                <a:spcPct val="9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public enum FileAccess </a:t>
            </a:r>
          </a:p>
          <a:p>
            <a:pPr marR="0" lvl="0" defTabSz="914400" eaLnBrk="0" latin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{</a:t>
            </a:r>
          </a:p>
          <a:p>
            <a:pPr marR="0" lvl="0" defTabSz="914400" eaLnBrk="0" latin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Read = 1,</a:t>
            </a:r>
          </a:p>
          <a:p>
            <a:pPr marR="0" lvl="0" defTabSz="914400" eaLnBrk="0" latin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Write = 2,</a:t>
            </a:r>
          </a:p>
          <a:p>
            <a:pPr marR="0" lvl="0" defTabSz="914400" eaLnBrk="0" latin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ReadWrite = Read | Write</a:t>
            </a:r>
          </a:p>
          <a:p>
            <a:pPr marR="0" lvl="0" defTabSz="914400" eaLnBrk="0" latin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}</a:t>
            </a:r>
            <a:endParaRPr lang="bg-BG" sz="22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967881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Attributes can accept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parameters</a:t>
            </a:r>
            <a:r>
              <a:rPr lang="en-US" dirty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for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their constructors </a:t>
            </a:r>
            <a:r>
              <a:rPr lang="en-US" dirty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and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public properties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endParaRPr lang="en-US" dirty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  <a:p>
            <a:pPr>
              <a:lnSpc>
                <a:spcPct val="110000"/>
              </a:lnSpc>
              <a:spcBef>
                <a:spcPts val="0"/>
              </a:spcBef>
            </a:pPr>
            <a:endParaRPr lang="bg-BG" dirty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  <a:p>
            <a:pPr>
              <a:lnSpc>
                <a:spcPct val="110000"/>
              </a:lnSpc>
              <a:spcBef>
                <a:spcPts val="0"/>
              </a:spcBef>
            </a:pPr>
            <a:endParaRPr lang="en-US" dirty="0" smtClean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  <a:p>
            <a:pPr>
              <a:lnSpc>
                <a:spcPct val="110000"/>
              </a:lnSpc>
              <a:spcBef>
                <a:spcPts val="2400"/>
              </a:spcBef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The </a:t>
            </a:r>
            <a:r>
              <a:rPr lang="bg-BG" sz="28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[DllImport]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attribute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refers to:</a:t>
            </a:r>
          </a:p>
          <a:p>
            <a:pPr lvl="1">
              <a:lnSpc>
                <a:spcPct val="110000"/>
              </a:lnSpc>
              <a:spcBef>
                <a:spcPts val="0"/>
              </a:spcBef>
            </a:pPr>
            <a:r>
              <a:rPr lang="bg-BG" sz="2600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System.Runtime.InteropServices</a:t>
            </a:r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.</a:t>
            </a:r>
            <a:r>
              <a:rPr lang="bg-BG" sz="2600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DllImportAttribute</a:t>
            </a:r>
          </a:p>
          <a:p>
            <a:pPr lvl="1">
              <a:lnSpc>
                <a:spcPct val="110000"/>
              </a:lnSpc>
              <a:spcBef>
                <a:spcPts val="0"/>
              </a:spcBef>
            </a:pPr>
            <a:r>
              <a:rPr lang="bg-BG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"</a:t>
            </a:r>
            <a:r>
              <a:rPr lang="bg-BG" sz="2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user32.dll</a:t>
            </a:r>
            <a:r>
              <a:rPr lang="bg-BG" dirty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"</a:t>
            </a:r>
            <a:r>
              <a:rPr lang="en-US" dirty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is passed to the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constructor</a:t>
            </a:r>
          </a:p>
          <a:p>
            <a:pPr lvl="1">
              <a:lnSpc>
                <a:spcPct val="110000"/>
              </a:lnSpc>
              <a:spcBef>
                <a:spcPts val="0"/>
              </a:spcBef>
            </a:pPr>
            <a:r>
              <a:rPr lang="bg-BG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"</a:t>
            </a:r>
            <a:r>
              <a:rPr lang="bg-BG" sz="2800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MessageBox</a:t>
            </a:r>
            <a:r>
              <a:rPr lang="bg-BG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"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value is assigned to </a:t>
            </a:r>
            <a:r>
              <a:rPr lang="bg-BG" sz="2800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EntryPoint</a:t>
            </a:r>
            <a:endParaRPr lang="bg-BG" b="1" noProof="1" smtClean="0">
              <a:solidFill>
                <a:schemeClr val="tx2">
                  <a:lumMod val="75000"/>
                </a:schemeClr>
              </a:solidFill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Attributes with Parameters (2)</a:t>
            </a:r>
            <a:endParaRPr lang="en-US" dirty="0"/>
          </a:p>
        </p:txBody>
      </p:sp>
      <p:sp>
        <p:nvSpPr>
          <p:cNvPr id="22530" name="Rectangle 2"/>
          <p:cNvSpPr>
            <a:spLocks noChangeArrowheads="1"/>
          </p:cNvSpPr>
          <p:nvPr/>
        </p:nvSpPr>
        <p:spPr bwMode="auto">
          <a:xfrm>
            <a:off x="759064" y="2399748"/>
            <a:ext cx="10713892" cy="181854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108000" bIns="108000">
            <a:spAutoFit/>
          </a:bodyPr>
          <a:lstStyle/>
          <a:p>
            <a:pPr marL="0" indent="0"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[DllImport("user32.dll", EntryPoint="MessageBox")]</a:t>
            </a:r>
          </a:p>
          <a:p>
            <a:pPr marL="0" indent="0" eaLnBrk="0" hangingPunct="0">
              <a:lnSpc>
                <a:spcPct val="9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public static extern int ShowMessageBox(int hWnd,</a:t>
            </a:r>
          </a:p>
          <a:p>
            <a:pPr marL="0" indent="0"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string text, string caption, int type);</a:t>
            </a:r>
          </a:p>
          <a:p>
            <a:pPr marL="0" indent="0"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…</a:t>
            </a:r>
          </a:p>
          <a:p>
            <a:pPr marL="0" indent="0"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ShowMessageBox(0, "Some text", "Some caption", 0);</a:t>
            </a:r>
            <a:endParaRPr lang="bg-BG" sz="22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84671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Attributes can specify its target declaration</a:t>
            </a:r>
            <a:r>
              <a:rPr lang="bg-BG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:</a:t>
            </a:r>
            <a:endParaRPr lang="en-US" dirty="0" smtClean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  <a:p>
            <a:endParaRPr lang="en-US" dirty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  <a:p>
            <a:endParaRPr lang="en-US" dirty="0" smtClean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  <a:p>
            <a:endParaRPr lang="en-US" dirty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  <a:p>
            <a:endParaRPr lang="en-US" dirty="0" smtClean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  <a:p>
            <a:endParaRPr lang="en-US" dirty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  <a:p>
            <a:endParaRPr lang="en-US" dirty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  <a:p>
            <a:pPr lvl="1"/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See the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Properties/AssemblyInfo.cs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file</a:t>
            </a:r>
            <a:endParaRPr lang="bg-BG" dirty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Set a Target to an Attribute</a:t>
            </a:r>
            <a:endParaRPr lang="en-US" dirty="0"/>
          </a:p>
        </p:txBody>
      </p:sp>
      <p:sp>
        <p:nvSpPr>
          <p:cNvPr id="24578" name="Rectangle 2"/>
          <p:cNvSpPr>
            <a:spLocks noChangeArrowheads="1"/>
          </p:cNvSpPr>
          <p:nvPr/>
        </p:nvSpPr>
        <p:spPr bwMode="auto">
          <a:xfrm>
            <a:off x="802007" y="1924378"/>
            <a:ext cx="10574230" cy="397031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R="0" lvl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//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target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"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assembly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</a:t>
            </a:r>
          </a:p>
          <a:p>
            <a:pPr marR="0" lvl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[assembly: AssemblyTitle("Attributes Demo")]</a:t>
            </a:r>
          </a:p>
          <a:p>
            <a:pPr marR="0" lvl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[assembly: AssemblyCompany("DemoSoft")]</a:t>
            </a:r>
          </a:p>
          <a:p>
            <a:pPr marR="0" lvl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[assembly: AssemblyProduct("Enterprise Demo Suite")]</a:t>
            </a:r>
          </a:p>
          <a:p>
            <a:pPr marR="0" lvl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[assembly: AssemblyVersion("2.0.1.37")]</a:t>
            </a:r>
          </a:p>
          <a:p>
            <a:pPr marR="0" lvl="0" defTabSz="914400" eaLnBrk="0" latin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[Serializable]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//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[type: Serializable]</a:t>
            </a:r>
          </a:p>
          <a:p>
            <a:pPr marR="0" lvl="0" defTabSz="914400" eaLnBrk="0" latin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class TestClass</a:t>
            </a:r>
          </a:p>
          <a:p>
            <a:pPr marR="0" lvl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{</a:t>
            </a:r>
          </a:p>
          <a:p>
            <a:pPr marR="0" lvl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[NonSerialized]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//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[field: NonSerialized]</a:t>
            </a:r>
          </a:p>
          <a:p>
            <a:pPr marR="0" lvl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private int status;</a:t>
            </a:r>
          </a:p>
          <a:p>
            <a:pPr marR="0" lvl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}</a:t>
            </a:r>
            <a:endParaRPr lang="bg-BG" sz="22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888437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609441" y="4818200"/>
            <a:ext cx="10969943" cy="820600"/>
          </a:xfrm>
        </p:spPr>
        <p:txBody>
          <a:bodyPr/>
          <a:lstStyle/>
          <a:p>
            <a:r>
              <a:rPr lang="en-US" dirty="0" smtClean="0"/>
              <a:t>Using Attributes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609441" y="5755480"/>
            <a:ext cx="10969943" cy="719034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36868" name="Picture 4" descr="http://www.embroiderytuition.handembroiderynetwork.com/uploads/images/tuition-promo-images/found-objects-big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7084" y="968724"/>
            <a:ext cx="6365030" cy="3460400"/>
          </a:xfrm>
          <a:prstGeom prst="rect">
            <a:avLst/>
          </a:prstGeom>
          <a:noFill/>
        </p:spPr>
      </p:pic>
      <p:pic>
        <p:nvPicPr>
          <p:cNvPr id="36866" name="Picture 2" descr="Вижте изображението в пълен размер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4310" y="1301646"/>
            <a:ext cx="2450460" cy="1838324"/>
          </a:xfrm>
          <a:prstGeom prst="roundRect">
            <a:avLst>
              <a:gd name="adj" fmla="val 514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  <a:reflection blurRad="12700" stA="38000" endPos="28000" dist="5000" dir="5400000" sy="-100000" algn="bl" rotWithShape="0"/>
          </a:effectLst>
        </p:spPr>
      </p:pic>
      <p:pic>
        <p:nvPicPr>
          <p:cNvPr id="7" name="Picture 2" descr="katerica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669269" y="2385498"/>
            <a:ext cx="2292100" cy="2272227"/>
          </a:xfrm>
          <a:prstGeom prst="roundRect">
            <a:avLst>
              <a:gd name="adj" fmla="val 514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302744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200"/>
              </a:spcBef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.NET developers can define their own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custom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attributes</a:t>
            </a:r>
          </a:p>
          <a:p>
            <a:pPr lvl="1">
              <a:spcBef>
                <a:spcPts val="1200"/>
              </a:spcBef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Must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inherit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from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System.Attribute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class</a:t>
            </a:r>
            <a:endParaRPr lang="bg-BG" dirty="0" smtClean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  <a:p>
            <a:pPr lvl="1">
              <a:spcBef>
                <a:spcPts val="1200"/>
              </a:spcBef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Their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names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must end with "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Attribute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"</a:t>
            </a:r>
            <a:endParaRPr lang="en-US" dirty="0" smtClean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lvl="1">
              <a:spcBef>
                <a:spcPts val="1200"/>
              </a:spcBef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Possible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targets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must be defined via 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[AttributeUsage]</a:t>
            </a:r>
          </a:p>
          <a:p>
            <a:pPr lvl="1">
              <a:spcBef>
                <a:spcPts val="1200"/>
              </a:spcBef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Can define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constructors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with parameters</a:t>
            </a:r>
            <a:endParaRPr lang="bg-BG" dirty="0" smtClean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  <a:p>
            <a:pPr lvl="1">
              <a:spcBef>
                <a:spcPts val="1200"/>
              </a:spcBef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Can</a:t>
            </a:r>
            <a:r>
              <a:rPr lang="bg-BG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define</a:t>
            </a:r>
            <a:r>
              <a:rPr lang="bg-BG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public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fields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and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properties</a:t>
            </a:r>
            <a:endParaRPr lang="en-US" dirty="0">
              <a:solidFill>
                <a:schemeClr val="tx2">
                  <a:lumMod val="75000"/>
                </a:schemeClr>
              </a:solidFill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Custom Attributes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7345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Custom Attributes – Example</a:t>
            </a:r>
            <a:endParaRPr lang="en-US" dirty="0"/>
          </a:p>
        </p:txBody>
      </p:sp>
      <p:sp>
        <p:nvSpPr>
          <p:cNvPr id="26626" name="Rectangle 2"/>
          <p:cNvSpPr>
            <a:spLocks noChangeArrowheads="1"/>
          </p:cNvSpPr>
          <p:nvPr/>
        </p:nvSpPr>
        <p:spPr bwMode="auto">
          <a:xfrm>
            <a:off x="678842" y="1219201"/>
            <a:ext cx="10825770" cy="497056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108000" bIns="72000">
            <a:spAutoFit/>
          </a:bodyPr>
          <a:lstStyle/>
          <a:p>
            <a:pPr marL="0" indent="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[AttributeUsage(AttributeTargets.Struct |</a:t>
            </a:r>
          </a:p>
          <a:p>
            <a:pPr marL="0" indent="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AttributeTargets.Class | AttributeTargets.Interface, </a:t>
            </a:r>
          </a:p>
          <a:p>
            <a:pPr marL="0" indent="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AllowMultiple = true)]</a:t>
            </a:r>
          </a:p>
          <a:p>
            <a:pPr marL="0" indent="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public class AuthorAttribute : System.Attribute</a:t>
            </a:r>
          </a:p>
          <a:p>
            <a:pPr marL="0" indent="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{</a:t>
            </a:r>
          </a:p>
          <a:p>
            <a:pPr marL="0" indent="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public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string Name { get; private set; }</a:t>
            </a:r>
          </a:p>
          <a:p>
            <a:pPr marL="0" indent="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marL="0" indent="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public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AuthorAttribute(string name)</a:t>
            </a:r>
          </a:p>
          <a:p>
            <a:pPr marL="0" indent="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{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marL="0" indent="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   this.Name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= name;</a:t>
            </a:r>
          </a:p>
          <a:p>
            <a:pPr marL="0" indent="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}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marL="0" indent="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}</a:t>
            </a:r>
          </a:p>
          <a:p>
            <a:pPr marL="0" indent="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bg-BG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					</a:t>
            </a:r>
            <a:r>
              <a:rPr lang="en-US" sz="2000" b="1" i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	</a:t>
            </a:r>
            <a:r>
              <a:rPr lang="en-US" sz="2000" b="1" i="1" noProof="1" smtClean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// Example continues</a:t>
            </a:r>
            <a:endParaRPr lang="bg-BG" sz="2000" b="1" i="1" noProof="1" smtClean="0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577778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Custom </a:t>
            </a:r>
            <a:r>
              <a:rPr lang="en-US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Attributes Example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(2)</a:t>
            </a:r>
            <a:endParaRPr lang="en-US" dirty="0"/>
          </a:p>
        </p:txBody>
      </p:sp>
      <p:sp>
        <p:nvSpPr>
          <p:cNvPr id="27650" name="Rectangle 2"/>
          <p:cNvSpPr>
            <a:spLocks noChangeArrowheads="1"/>
          </p:cNvSpPr>
          <p:nvPr/>
        </p:nvSpPr>
        <p:spPr bwMode="auto">
          <a:xfrm>
            <a:off x="684212" y="1124425"/>
            <a:ext cx="10802403" cy="540147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lvl="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[Author("Svetlin Nakov")]</a:t>
            </a:r>
          </a:p>
          <a:p>
            <a:pPr lvl="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[Author</a:t>
            </a: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("Bay Ivan")]</a:t>
            </a:r>
            <a:endParaRPr lang="en-US" sz="23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lvl="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class </a:t>
            </a: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CustomAttributesDemo</a:t>
            </a:r>
          </a:p>
          <a:p>
            <a:pPr lvl="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{</a:t>
            </a:r>
          </a:p>
          <a:p>
            <a:pPr lvl="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static </a:t>
            </a: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void Main(string[] args)</a:t>
            </a:r>
          </a:p>
          <a:p>
            <a:pPr lvl="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{</a:t>
            </a:r>
            <a:endParaRPr lang="en-US" sz="23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lvl="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   Type </a:t>
            </a: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type = typeof(CustomAttributesDemo);</a:t>
            </a:r>
          </a:p>
          <a:p>
            <a:pPr lvl="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   object</a:t>
            </a: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[] allAttributes </a:t>
            </a: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= type.GetCustomAttributes(false</a:t>
            </a: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);</a:t>
            </a:r>
          </a:p>
          <a:p>
            <a:pPr lvl="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   foreach </a:t>
            </a: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(AuthorAttribute attr </a:t>
            </a: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in </a:t>
            </a: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allAttributes)</a:t>
            </a:r>
          </a:p>
          <a:p>
            <a:pPr lvl="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   {</a:t>
            </a:r>
            <a:endParaRPr lang="en-US" sz="23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lvl="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       Console.WriteLine(</a:t>
            </a:r>
          </a:p>
          <a:p>
            <a:pPr lvl="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   </a:t>
            </a: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   "</a:t>
            </a: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This class is written by {0}. ", attr.Name);</a:t>
            </a:r>
          </a:p>
          <a:p>
            <a:pPr lvl="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   }</a:t>
            </a:r>
            <a:endParaRPr lang="en-US" sz="23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lvl="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}</a:t>
            </a:r>
            <a:endParaRPr lang="en-US" sz="23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lvl="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}</a:t>
            </a:r>
            <a:endParaRPr lang="bg-BG" sz="23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717120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267200"/>
            <a:ext cx="8938472" cy="1457698"/>
          </a:xfrm>
        </p:spPr>
        <p:txBody>
          <a:bodyPr/>
          <a:lstStyle/>
          <a:p>
            <a:pPr algn="ctr">
              <a:lnSpc>
                <a:spcPts val="5400"/>
              </a:lnSpc>
            </a:pPr>
            <a:r>
              <a:rPr lang="en-US" sz="4800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Defining, Applying and</a:t>
            </a:r>
            <a:br>
              <a:rPr lang="en-US" sz="4800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en-US" sz="4800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Retrieving Custom Attributes </a:t>
            </a:r>
            <a:endParaRPr lang="en-US" sz="48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Live Demo</a:t>
            </a:r>
            <a:endParaRPr lang="bg-BG" dirty="0"/>
          </a:p>
        </p:txBody>
      </p:sp>
      <p:pic>
        <p:nvPicPr>
          <p:cNvPr id="11266" name="Picture 2" descr="http://www.zatznotfunny.com/wordpress/wp-content/uploads/2006/06/gadgets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2251" y="1066800"/>
            <a:ext cx="5146393" cy="2895600"/>
          </a:xfrm>
          <a:prstGeom prst="roundRect">
            <a:avLst>
              <a:gd name="adj" fmla="val 5417"/>
            </a:avLst>
          </a:prstGeom>
          <a:noFill/>
          <a:ln>
            <a:solidFill>
              <a:schemeClr val="accent3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692774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210" name="Rectangle 2"/>
          <p:cNvSpPr>
            <a:spLocks noGrp="1" noChangeArrowheads="1"/>
          </p:cNvSpPr>
          <p:nvPr>
            <p:ph type="title"/>
          </p:nvPr>
        </p:nvSpPr>
        <p:spPr>
          <a:xfrm>
            <a:off x="1217612" y="4811244"/>
            <a:ext cx="9829800" cy="8206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/>
              <a:t>Enumerations</a:t>
            </a:r>
            <a:endParaRPr lang="en-US" noProof="1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7612" y="5613212"/>
            <a:ext cx="9829800" cy="715956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Defining and 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Using Enumerated 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Types</a:t>
            </a:r>
            <a:endParaRPr lang="en-US" b="1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074" name="Picture 2" descr="http://nineplanets.org/planetorde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97826" y="1371600"/>
            <a:ext cx="9669372" cy="3015222"/>
          </a:xfrm>
          <a:prstGeom prst="rect">
            <a:avLst/>
          </a:prstGeom>
          <a:noFill/>
          <a:ln w="3175">
            <a:solidFill>
              <a:schemeClr val="accent4">
                <a:lumMod val="50000"/>
                <a:alpha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055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2" y="1151121"/>
            <a:ext cx="11804821" cy="5570355"/>
          </a:xfrm>
        </p:spPr>
        <p:txBody>
          <a:bodyPr>
            <a:noAutofit/>
          </a:bodyPr>
          <a:lstStyle/>
          <a:p>
            <a:pPr marL="358775" indent="-358775"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Enumerations</a:t>
            </a:r>
            <a:r>
              <a:rPr lang="en-US" dirty="0"/>
              <a:t> define a fixed set of </a:t>
            </a:r>
            <a:r>
              <a:rPr lang="en-US" dirty="0" smtClean="0"/>
              <a:t>constants</a:t>
            </a:r>
          </a:p>
          <a:p>
            <a:pPr marL="663521" lvl="1" indent="-358775">
              <a:lnSpc>
                <a:spcPct val="100000"/>
              </a:lnSpc>
            </a:pPr>
            <a:r>
              <a:rPr lang="en-US" dirty="0" smtClean="0"/>
              <a:t>E.g. the days of the week</a:t>
            </a:r>
            <a:endParaRPr lang="en-US" dirty="0"/>
          </a:p>
          <a:p>
            <a:pPr marL="358775" indent="-358775"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Structures</a:t>
            </a:r>
            <a:r>
              <a:rPr lang="en-US" dirty="0" smtClean="0"/>
              <a:t> are "value-type" classes</a:t>
            </a:r>
          </a:p>
          <a:p>
            <a:pPr marL="663521" lvl="1" indent="-358775">
              <a:lnSpc>
                <a:spcPct val="100000"/>
              </a:lnSpc>
            </a:pPr>
            <a:r>
              <a:rPr lang="en-US" dirty="0" smtClean="0"/>
              <a:t>Useful for storing data by value</a:t>
            </a:r>
            <a:endParaRPr lang="en-US" dirty="0"/>
          </a:p>
          <a:p>
            <a:pPr marL="358775" indent="-358775"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Generics</a:t>
            </a:r>
            <a:r>
              <a:rPr lang="en-US" dirty="0" smtClean="0"/>
              <a:t> are parameterized classes</a:t>
            </a:r>
          </a:p>
          <a:p>
            <a:pPr marL="663521" lvl="1" indent="-358775">
              <a:lnSpc>
                <a:spcPct val="100000"/>
              </a:lnSpc>
            </a:pPr>
            <a:r>
              <a:rPr lang="en-US" dirty="0" smtClean="0"/>
              <a:t>Template classes for processing data of unknown (generic) type</a:t>
            </a:r>
          </a:p>
          <a:p>
            <a:pPr marL="358775" indent="-358775"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Generic methods</a:t>
            </a:r>
            <a:r>
              <a:rPr lang="en-US" dirty="0" smtClean="0"/>
              <a:t> can accept generic parameter types</a:t>
            </a:r>
          </a:p>
          <a:p>
            <a:pPr marL="358775" indent="-358775"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Attributes</a:t>
            </a:r>
            <a:r>
              <a:rPr lang="en-US" dirty="0" smtClean="0"/>
              <a:t> allow adding metadata in classes / types / etc.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pic>
        <p:nvPicPr>
          <p:cNvPr id="11" name="Picture 4" descr="D:\_WORK PROJECTS\Nakov\Presentation Slides Design\Question Summary Slide\Store\minions summary copy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712235" y="1371600"/>
            <a:ext cx="2887846" cy="288784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70524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https://softuni.bg/courses/oop/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88815" y="117000"/>
            <a:ext cx="9531686" cy="1008000"/>
          </a:xfrm>
        </p:spPr>
        <p:txBody>
          <a:bodyPr>
            <a:normAutofit/>
          </a:bodyPr>
          <a:lstStyle/>
          <a:p>
            <a:r>
              <a:rPr lang="en-US" dirty="0" smtClean="0"/>
              <a:t>Other Types in OOP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9309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License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</a:t>
            </a:r>
            <a:r>
              <a:rPr lang="en-US" dirty="0" smtClean="0"/>
              <a:t>course (slides, examples, demos, videos, homework, etc.)</a:t>
            </a:r>
            <a:br>
              <a:rPr lang="en-US" dirty="0" smtClean="0"/>
            </a:br>
            <a:r>
              <a:rPr lang="en-US" dirty="0" smtClean="0"/>
              <a:t>is </a:t>
            </a:r>
            <a:r>
              <a:rPr lang="en-US" dirty="0"/>
              <a:t>licensed </a:t>
            </a:r>
            <a:r>
              <a:rPr lang="en-US" dirty="0" smtClean="0"/>
              <a:t>under </a:t>
            </a:r>
            <a:r>
              <a:rPr lang="en-US" dirty="0"/>
              <a:t>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4.0 International</a:t>
            </a:r>
            <a:r>
              <a:rPr lang="en-US" dirty="0"/>
              <a:t>" </a:t>
            </a:r>
            <a:r>
              <a:rPr lang="en-US" dirty="0" smtClean="0"/>
              <a:t>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88815" y="4724400"/>
            <a:ext cx="11804822" cy="1997079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2400" dirty="0" smtClean="0"/>
              <a:t>Attribution: this work may contain portions from</a:t>
            </a:r>
          </a:p>
          <a:p>
            <a:pPr lvl="1"/>
            <a:r>
              <a:rPr lang="en-US" sz="2000" dirty="0" smtClean="0"/>
              <a:t>"</a:t>
            </a:r>
            <a:r>
              <a:rPr lang="en-US" sz="2000" dirty="0">
                <a:hlinkClick r:id="rId5"/>
              </a:rPr>
              <a:t>Fundamentals of Computer Programming with C#</a:t>
            </a:r>
            <a:r>
              <a:rPr lang="en-US" sz="2000" dirty="0"/>
              <a:t>" book </a:t>
            </a:r>
            <a:r>
              <a:rPr lang="en-US" sz="2000" noProof="1" smtClean="0"/>
              <a:t>by Svetlin Nakov &amp; </a:t>
            </a:r>
            <a:r>
              <a:rPr lang="en-US" sz="2000" dirty="0" smtClean="0"/>
              <a:t>Co</a:t>
            </a:r>
            <a:r>
              <a:rPr lang="en-US" sz="2000" dirty="0"/>
              <a:t>. under </a:t>
            </a:r>
            <a:r>
              <a:rPr lang="en-US" sz="2000" dirty="0">
                <a:hlinkClick r:id="rId6"/>
              </a:rPr>
              <a:t>CC-BY-SA</a:t>
            </a:r>
            <a:r>
              <a:rPr lang="en-US" sz="2000" dirty="0"/>
              <a:t> </a:t>
            </a:r>
            <a:r>
              <a:rPr lang="en-US" sz="2000" dirty="0" smtClean="0"/>
              <a:t>license</a:t>
            </a:r>
          </a:p>
          <a:p>
            <a:pPr lvl="1"/>
            <a:r>
              <a:rPr lang="en-US" sz="2000" dirty="0" smtClean="0"/>
              <a:t>"</a:t>
            </a:r>
            <a:r>
              <a:rPr lang="en-US" sz="2000" dirty="0">
                <a:hlinkClick r:id="rId7"/>
              </a:rPr>
              <a:t>OOP</a:t>
            </a:r>
            <a:r>
              <a:rPr lang="en-US" sz="2000" dirty="0"/>
              <a:t>" course by </a:t>
            </a:r>
            <a:r>
              <a:rPr lang="en-US" sz="2000" noProof="1"/>
              <a:t>Telerik Academy</a:t>
            </a:r>
            <a:r>
              <a:rPr lang="en-US" sz="2000" dirty="0"/>
              <a:t> under </a:t>
            </a:r>
            <a:r>
              <a:rPr lang="en-US" sz="2000" dirty="0">
                <a:hlinkClick r:id="rId8"/>
              </a:rPr>
              <a:t>CC-BY-NC-SA</a:t>
            </a:r>
            <a:r>
              <a:rPr lang="en-US" sz="2000" dirty="0"/>
              <a:t> </a:t>
            </a:r>
            <a:r>
              <a:rPr lang="en-US" sz="2000" dirty="0" smtClean="0"/>
              <a:t>license</a:t>
            </a:r>
            <a:endParaRPr lang="en-US" sz="2000" dirty="0"/>
          </a:p>
          <a:p>
            <a:pPr marL="377887" lvl="1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687713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SoftUni Diamond Partners</a:t>
            </a:r>
            <a:endParaRPr lang="bg-BG" dirty="0"/>
          </a:p>
        </p:txBody>
      </p:sp>
      <p:pic>
        <p:nvPicPr>
          <p:cNvPr id="1027" name="Picture 3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033" y="1427074"/>
            <a:ext cx="3473178" cy="1236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1811" y="1427088"/>
            <a:ext cx="2695672" cy="1236975"/>
          </a:xfrm>
          <a:prstGeom prst="rect">
            <a:avLst/>
          </a:prstGeom>
        </p:spPr>
      </p:pic>
      <p:pic>
        <p:nvPicPr>
          <p:cNvPr id="4" name="Picture 3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58904" y="1427074"/>
            <a:ext cx="3738707" cy="1236650"/>
          </a:xfrm>
          <a:prstGeom prst="rect">
            <a:avLst/>
          </a:prstGeom>
        </p:spPr>
      </p:pic>
      <p:pic>
        <p:nvPicPr>
          <p:cNvPr id="5" name="Picture 4">
            <a:hlinkClick r:id="rId9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1811" y="3250872"/>
            <a:ext cx="2895601" cy="1140691"/>
          </a:xfrm>
          <a:prstGeom prst="rect">
            <a:avLst/>
          </a:prstGeom>
        </p:spPr>
      </p:pic>
      <p:pic>
        <p:nvPicPr>
          <p:cNvPr id="6" name="Picture 5">
            <a:hlinkClick r:id="rId11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828589" y="3250871"/>
            <a:ext cx="2970677" cy="1140691"/>
          </a:xfrm>
          <a:prstGeom prst="rect">
            <a:avLst/>
          </a:prstGeom>
        </p:spPr>
      </p:pic>
      <p:pic>
        <p:nvPicPr>
          <p:cNvPr id="7" name="Picture 6">
            <a:hlinkClick r:id="rId13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200444" y="3250875"/>
            <a:ext cx="4501767" cy="1140691"/>
          </a:xfrm>
          <a:prstGeom prst="rect">
            <a:avLst/>
          </a:prstGeom>
        </p:spPr>
      </p:pic>
      <p:pic>
        <p:nvPicPr>
          <p:cNvPr id="9" name="Picture 8">
            <a:hlinkClick r:id="rId15"/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31811" y="4978371"/>
            <a:ext cx="4645555" cy="89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166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Software University Foundation 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University </a:t>
            </a:r>
            <a:r>
              <a:rPr lang="en-US" dirty="0"/>
              <a:t>@ </a:t>
            </a:r>
            <a:r>
              <a:rPr lang="en-US" dirty="0" smtClean="0"/>
              <a:t>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</a:t>
            </a:r>
            <a:r>
              <a:rPr lang="en-US" dirty="0"/>
              <a:t>University @ </a:t>
            </a:r>
            <a:r>
              <a:rPr lang="en-US" dirty="0" smtClean="0"/>
              <a:t>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 smtClean="0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title="Software University">
            <a:hlinkClick r:id="rId4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214" b="7214"/>
          <a:stretch/>
        </p:blipFill>
        <p:spPr>
          <a:xfrm>
            <a:off x="9659438" y="1594686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10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title="Software University Videos @ YouTube">
            <a:hlinkClick r:id="rId6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7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241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Enumerations </a:t>
            </a:r>
            <a:r>
              <a:rPr lang="en-US" dirty="0" smtClean="0"/>
              <a:t>are types that hold a value from a fixed set of named constants, declared by the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enum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keyword in C#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Enumerations in C#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14932" y="2438400"/>
            <a:ext cx="10359731" cy="393954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</a:t>
            </a:r>
            <a:r>
              <a:rPr lang="en-US" altLang="ko-KR" sz="2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enum</a:t>
            </a: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DayOfWeek</a:t>
            </a:r>
            <a:endParaRPr lang="en-US" altLang="ko-KR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Mon</a:t>
            </a:r>
            <a:r>
              <a:rPr lang="en-US" altLang="ko-KR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Tue, Wed, Thu, Fri, Sat, Sun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marL="282575" indent="-282575"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 EnumExample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static void Main()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{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DayOfWeek day = DayOfWeek.Wed;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Console.WriteLine(day); // Wed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altLang="ko-KR" sz="20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8545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Enumerations – Example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14932" y="1074777"/>
            <a:ext cx="10359731" cy="547842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enum CoffeeSize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Small </a:t>
            </a:r>
            <a:r>
              <a:rPr lang="en-US" altLang="ko-KR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100, Normal = 150, Double = 300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marL="282575" indent="-282575"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</a:t>
            </a:r>
            <a:r>
              <a:rPr lang="en-US" altLang="ko-KR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 Coffee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private CoffeeSize </a:t>
            </a:r>
            <a:r>
              <a:rPr lang="en-US" altLang="ko-KR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size</a:t>
            </a: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endParaRPr lang="en-US" altLang="ko-KR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282575" indent="-282575"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</a:t>
            </a:r>
            <a:r>
              <a:rPr lang="en-US" altLang="ko-KR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Coffee(CoffeeSize size)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{</a:t>
            </a:r>
            <a:endParaRPr lang="en-US" altLang="ko-KR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this.size </a:t>
            </a:r>
            <a:r>
              <a:rPr lang="en-US" altLang="ko-KR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size;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  <a:endParaRPr lang="en-US" altLang="ko-KR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282575" indent="-282575"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</a:t>
            </a:r>
            <a:r>
              <a:rPr lang="en-US" altLang="ko-KR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CoffeeSize Size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{</a:t>
            </a:r>
            <a:endParaRPr lang="en-US" altLang="ko-KR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get </a:t>
            </a:r>
            <a:r>
              <a:rPr lang="en-US" altLang="ko-KR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 return </a:t>
            </a: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this.size</a:t>
            </a:r>
            <a:r>
              <a:rPr lang="en-US" altLang="ko-KR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}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  <a:endParaRPr lang="en-US" altLang="ko-KR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282575" indent="-282575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							</a:t>
            </a:r>
            <a:r>
              <a:rPr lang="en-US" altLang="ko-KR" sz="2000" b="1" i="1" noProof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(the example continues</a:t>
            </a:r>
            <a:r>
              <a:rPr lang="en-US" altLang="ko-KR" sz="2000" b="1" i="1" noProof="1" smtClean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)</a:t>
            </a:r>
            <a:endParaRPr lang="en-US" altLang="ko-KR" sz="20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0224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Enumerations – Example (2)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14932" y="1066801"/>
            <a:ext cx="10359731" cy="549188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282575" indent="-282575"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class CoffeeMachine</a:t>
            </a:r>
          </a:p>
          <a:p>
            <a:pPr marL="282575" indent="-282575"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marL="282575" indent="-282575"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static </a:t>
            </a:r>
            <a:r>
              <a:rPr lang="en-US" altLang="ko-KR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void Main()</a:t>
            </a:r>
          </a:p>
          <a:p>
            <a:pPr marL="282575" indent="-282575"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{</a:t>
            </a:r>
            <a:endParaRPr lang="en-US" altLang="ko-KR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282575" indent="-282575"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Coffee </a:t>
            </a:r>
            <a:r>
              <a:rPr lang="en-US" altLang="ko-KR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normalCoffee = new Coffee(CoffeeSize.Normal);</a:t>
            </a:r>
          </a:p>
          <a:p>
            <a:pPr marL="282575" indent="-282575"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Coffee </a:t>
            </a:r>
            <a:r>
              <a:rPr lang="en-US" altLang="ko-KR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doubleCoffee = new Coffee(CoffeeSize.Double);</a:t>
            </a:r>
          </a:p>
          <a:p>
            <a:pPr marL="282575" indent="-282575"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endParaRPr lang="en-US" altLang="ko-KR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282575" indent="-282575"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Console.WriteLine</a:t>
            </a:r>
            <a:r>
              <a:rPr lang="en-US" altLang="ko-KR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("The {0} coffee is {1} ml.",</a:t>
            </a:r>
          </a:p>
          <a:p>
            <a:pPr marL="282575" indent="-282575"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normalCoffee.Size</a:t>
            </a:r>
            <a:r>
              <a:rPr lang="en-US" altLang="ko-KR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(int)normalCoffee.Size</a:t>
            </a: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marL="282575" indent="-282575"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altLang="ko-KR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The </a:t>
            </a: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Normal </a:t>
            </a:r>
            <a:r>
              <a:rPr lang="en-US" altLang="ko-KR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coffee is </a:t>
            </a: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150 </a:t>
            </a:r>
            <a:r>
              <a:rPr lang="en-US" altLang="ko-KR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ml</a:t>
            </a: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</a:p>
          <a:p>
            <a:pPr marL="282575" indent="-282575"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endParaRPr lang="en-US" altLang="ko-KR" sz="20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282575" indent="-282575"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Console.WriteLine</a:t>
            </a:r>
            <a:r>
              <a:rPr lang="en-US" altLang="ko-KR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("The {0} coffee is {1} ml.",</a:t>
            </a:r>
          </a:p>
          <a:p>
            <a:pPr marL="282575" indent="-282575"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doubleCoffee.Size</a:t>
            </a:r>
            <a:r>
              <a:rPr lang="en-US" altLang="ko-KR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(int)doubleCoffee.Size</a:t>
            </a: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marL="282575" indent="-282575"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// The Double coffee is 300 ml.</a:t>
            </a:r>
            <a:endParaRPr lang="en-US" altLang="ko-KR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282575" indent="-282575"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}</a:t>
            </a:r>
          </a:p>
          <a:p>
            <a:pPr marL="282575" indent="-282575"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altLang="ko-KR" sz="2000" b="1" i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5826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2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/>
              <a:t>Enumerations</a:t>
            </a:r>
            <a:endParaRPr lang="en-US" noProof="1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1026" name="Picture 2" descr="http://upload.wikimedia.org/wikipedia/commons/7/7f/Cape_May_diamonds.jpg"/>
          <p:cNvPicPr>
            <a:picLocks noChangeAspect="1" noChangeArrowheads="1"/>
          </p:cNvPicPr>
          <p:nvPr/>
        </p:nvPicPr>
        <p:blipFill rotWithShape="1">
          <a:blip r:embed="rId3" cstate="screen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972884" y="838200"/>
            <a:ext cx="6067161" cy="3767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1587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2589" y="1008200"/>
            <a:ext cx="10563648" cy="820600"/>
          </a:xfrm>
        </p:spPr>
        <p:txBody>
          <a:bodyPr/>
          <a:lstStyle/>
          <a:p>
            <a:r>
              <a:rPr lang="en-US" dirty="0" smtClean="0"/>
              <a:t>C# Structures</a:t>
            </a:r>
            <a:endParaRPr lang="en-US" dirty="0"/>
          </a:p>
        </p:txBody>
      </p:sp>
      <p:pic>
        <p:nvPicPr>
          <p:cNvPr id="3" name="Picture 2" descr="C:\Documents\Courses\OOP\OOP Images\A-DNA,_B-DNA_and_Z-DNA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3012" y="1790103"/>
            <a:ext cx="7070128" cy="4610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9612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en-US" dirty="0" smtClean="0"/>
              <a:t>What is a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structure </a:t>
            </a:r>
            <a:r>
              <a:rPr lang="en-US" dirty="0" smtClean="0"/>
              <a:t>in C#?</a:t>
            </a:r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en-US" dirty="0" smtClean="0"/>
              <a:t>A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value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data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type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smtClean="0"/>
              <a:t>(behaves like a primitive type)</a:t>
            </a:r>
          </a:p>
          <a:p>
            <a:pPr lvl="2">
              <a:lnSpc>
                <a:spcPct val="100000"/>
              </a:lnSpc>
              <a:spcBef>
                <a:spcPts val="300"/>
              </a:spcBef>
            </a:pPr>
            <a:r>
              <a:rPr lang="en-US" dirty="0" smtClean="0"/>
              <a:t>Examples of structures: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int</a:t>
            </a:r>
            <a:r>
              <a:rPr lang="en-US" noProof="1" smtClean="0"/>
              <a:t>,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double</a:t>
            </a:r>
            <a:r>
              <a:rPr lang="en-US" noProof="1" smtClean="0"/>
              <a:t>,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DateTime</a:t>
            </a:r>
            <a:endParaRPr lang="en-US" b="1" noProof="1" smtClean="0">
              <a:solidFill>
                <a:schemeClr val="tx2">
                  <a:lumMod val="75000"/>
                </a:schemeClr>
              </a:solidFill>
            </a:endParaRPr>
          </a:p>
          <a:p>
            <a:pPr lvl="2">
              <a:lnSpc>
                <a:spcPct val="100000"/>
              </a:lnSpc>
              <a:spcBef>
                <a:spcPts val="300"/>
              </a:spcBef>
            </a:pPr>
            <a:r>
              <a:rPr lang="en-US" dirty="0" smtClean="0"/>
              <a:t>Classes are reference types</a:t>
            </a:r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en-US" dirty="0" smtClean="0"/>
              <a:t>Declared by the keyword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struct</a:t>
            </a:r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Structures</a:t>
            </a:r>
            <a:r>
              <a:rPr lang="en-US" dirty="0" smtClean="0"/>
              <a:t> </a:t>
            </a:r>
            <a:r>
              <a:rPr lang="en-US" dirty="0"/>
              <a:t>have fields, properties, constructors, methods, </a:t>
            </a:r>
            <a:r>
              <a:rPr lang="en-US" dirty="0" smtClean="0"/>
              <a:t>etc. </a:t>
            </a:r>
            <a:r>
              <a:rPr lang="bg-BG" dirty="0" smtClean="0"/>
              <a:t>(</a:t>
            </a:r>
            <a:r>
              <a:rPr lang="en-US" dirty="0" smtClean="0"/>
              <a:t>just like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classes</a:t>
            </a:r>
            <a:r>
              <a:rPr lang="bg-BG" dirty="0" smtClean="0"/>
              <a:t>)</a:t>
            </a:r>
            <a:endParaRPr lang="en-US" dirty="0" smtClean="0"/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en-US" dirty="0" smtClean="0"/>
              <a:t>Always have a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parameterless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constructor</a:t>
            </a:r>
          </a:p>
          <a:p>
            <a:pPr lvl="2">
              <a:lnSpc>
                <a:spcPct val="100000"/>
              </a:lnSpc>
              <a:spcBef>
                <a:spcPts val="300"/>
              </a:spcBef>
            </a:pPr>
            <a:r>
              <a:rPr lang="en-US" dirty="0" smtClean="0"/>
              <a:t>It cannot be removed</a:t>
            </a:r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en-US" dirty="0" smtClean="0"/>
              <a:t>Mostly used to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store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data</a:t>
            </a:r>
            <a:r>
              <a:rPr lang="en-US" dirty="0" smtClean="0"/>
              <a:t> (a bunch of fields)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C# Structures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6341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0</TotalTime>
  <Words>1732</Words>
  <Application>Microsoft Office PowerPoint</Application>
  <PresentationFormat>Custom</PresentationFormat>
  <Paragraphs>346</Paragraphs>
  <Slides>34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1" baseType="lpstr">
      <vt:lpstr>Arial</vt:lpstr>
      <vt:lpstr>Calibri</vt:lpstr>
      <vt:lpstr>Consolas</vt:lpstr>
      <vt:lpstr>HY중고딕</vt:lpstr>
      <vt:lpstr>Wingdings</vt:lpstr>
      <vt:lpstr>Wingdings 2</vt:lpstr>
      <vt:lpstr>SoftUni 16x9</vt:lpstr>
      <vt:lpstr>Other Types in OOP</vt:lpstr>
      <vt:lpstr>Table of Contents</vt:lpstr>
      <vt:lpstr>Enumerations</vt:lpstr>
      <vt:lpstr>Enumerations in C#</vt:lpstr>
      <vt:lpstr>Enumerations – Example</vt:lpstr>
      <vt:lpstr>Enumerations – Example (2)</vt:lpstr>
      <vt:lpstr>Enumerations</vt:lpstr>
      <vt:lpstr>C# Structures</vt:lpstr>
      <vt:lpstr>C# Structures</vt:lpstr>
      <vt:lpstr>C# Structures – Example</vt:lpstr>
      <vt:lpstr>C# Structures – Example (2)</vt:lpstr>
      <vt:lpstr>C# Structures</vt:lpstr>
      <vt:lpstr>Generic Classes</vt:lpstr>
      <vt:lpstr>What are Generics?</vt:lpstr>
      <vt:lpstr>Generic Class – Example</vt:lpstr>
      <vt:lpstr>Generic Classes</vt:lpstr>
      <vt:lpstr>Generic Methods</vt:lpstr>
      <vt:lpstr>Generic Method – Example</vt:lpstr>
      <vt:lpstr>Generic Methods</vt:lpstr>
      <vt:lpstr>Attributes</vt:lpstr>
      <vt:lpstr>What are Attributes?</vt:lpstr>
      <vt:lpstr>Applying Attributes – Example</vt:lpstr>
      <vt:lpstr>Attributes with Parameters (2)</vt:lpstr>
      <vt:lpstr>Set a Target to an Attribute</vt:lpstr>
      <vt:lpstr>Using Attributes</vt:lpstr>
      <vt:lpstr>Custom Attributes</vt:lpstr>
      <vt:lpstr>Custom Attributes – Example</vt:lpstr>
      <vt:lpstr>Custom Attributes Example (2)</vt:lpstr>
      <vt:lpstr>Defining, Applying and Retrieving Custom Attributes </vt:lpstr>
      <vt:lpstr>Summary</vt:lpstr>
      <vt:lpstr>Other Types in OOP</vt:lpstr>
      <vt:lpstr>License</vt:lpstr>
      <vt:lpstr>SoftUni Diamond Partners</vt:lpstr>
      <vt:lpstr>Free Trainings @ Software University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Other Types in OOP</dc:title>
  <dc:subject>C# Basics Course</dc:subject>
  <dc:creator/>
  <cp:keywords>Other Types, Enumerations, Structures, Generics, Attributes, OOP, programming, course, SoftUni, Software University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2015-01-31T23:56:24Z</dcterms:modified>
  <cp:category>programming, OOP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